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715000" type="screen16x1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50B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 snapToGrid="0" snapToObjects="1" showGuides="1">
      <p:cViewPr varScale="1">
        <p:scale>
          <a:sx n="121" d="100"/>
          <a:sy n="121" d="100"/>
        </p:scale>
        <p:origin x="-1208" y="-104"/>
      </p:cViewPr>
      <p:guideLst>
        <p:guide orient="horz"/>
        <p:guide pos="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0E2FA-0151-6542-A83F-632A6805E26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DBC2A-B17F-7943-A7F6-795B3A4A871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底 1.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8" name="图片 7" descr="头页 文字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11589" y="4319349"/>
            <a:ext cx="2711074" cy="965198"/>
          </a:xfrm>
          <a:prstGeom prst="rect">
            <a:avLst/>
          </a:prstGeom>
        </p:spPr>
      </p:pic>
      <p:pic>
        <p:nvPicPr>
          <p:cNvPr id="15" name="图片 14" descr="人社部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61696" y="410092"/>
            <a:ext cx="1368055" cy="1258974"/>
          </a:xfrm>
          <a:prstGeom prst="rect">
            <a:avLst/>
          </a:prstGeom>
        </p:spPr>
      </p:pic>
      <p:pic>
        <p:nvPicPr>
          <p:cNvPr id="16" name="图片 15" descr="精准对接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52296" y="2805653"/>
            <a:ext cx="918586" cy="918586"/>
          </a:xfrm>
          <a:prstGeom prst="rect">
            <a:avLst/>
          </a:prstGeom>
        </p:spPr>
      </p:pic>
      <p:pic>
        <p:nvPicPr>
          <p:cNvPr id="17" name="图片 16" descr="智能匹配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107833" y="2805653"/>
            <a:ext cx="918586" cy="918586"/>
          </a:xfrm>
          <a:prstGeom prst="rect">
            <a:avLst/>
          </a:prstGeom>
        </p:spPr>
      </p:pic>
      <p:pic>
        <p:nvPicPr>
          <p:cNvPr id="18" name="图片 17" descr="专业测评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63370" y="2805653"/>
            <a:ext cx="918586" cy="918586"/>
          </a:xfrm>
          <a:prstGeom prst="rect">
            <a:avLst/>
          </a:prstGeom>
        </p:spPr>
      </p:pic>
      <p:pic>
        <p:nvPicPr>
          <p:cNvPr id="3" name="图片 2" descr="只为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977754" y="1669066"/>
            <a:ext cx="3043440" cy="790398"/>
          </a:xfrm>
          <a:prstGeom prst="rect">
            <a:avLst/>
          </a:prstGeom>
        </p:spPr>
      </p:pic>
      <p:pic>
        <p:nvPicPr>
          <p:cNvPr id="2" name="汪峰-飞得更高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8101" y="68970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3" name="图片 2" descr="精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15484" y="481195"/>
            <a:ext cx="1603447" cy="1916693"/>
          </a:xfrm>
          <a:prstGeom prst="rect">
            <a:avLst/>
          </a:prstGeom>
        </p:spPr>
      </p:pic>
      <p:pic>
        <p:nvPicPr>
          <p:cNvPr id="5" name="图片 4" descr="高校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7179" y="563007"/>
            <a:ext cx="1208305" cy="1590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08869" y="2488676"/>
            <a:ext cx="5358214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/>
              <a:t>教学更有目标。平台除了为用人单位和高校毕业生牵线搭桥外，还为高校准确掌握本校毕业生就业能力情况、供求对接情况、就业服务需求等提供便利，帮助高校及时调整教学方案，准确输送人才</a:t>
            </a:r>
            <a:r>
              <a:rPr lang="en-US" altLang="zh-CN" sz="1600" dirty="0" smtClean="0"/>
              <a:t>。</a:t>
            </a:r>
            <a:endParaRPr lang="zh-CN" altLang="zh-CN" sz="1600" dirty="0"/>
          </a:p>
        </p:txBody>
      </p:sp>
      <p:pic>
        <p:nvPicPr>
          <p:cNvPr id="7" name="图片 6" descr="文字 分析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18931" y="1545002"/>
            <a:ext cx="2110393" cy="724526"/>
          </a:xfrm>
          <a:prstGeom prst="rect">
            <a:avLst/>
          </a:prstGeom>
        </p:spPr>
      </p:pic>
    </p:spTree>
  </p:cSld>
  <p:clrMapOvr>
    <a:masterClrMapping/>
  </p:clrMapOvr>
  <p:transition advTm="12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8.jpg"/>
          <p:cNvPicPr>
            <a:picLocks noChangeAspect="1"/>
          </p:cNvPicPr>
          <p:nvPr/>
        </p:nvPicPr>
        <p:blipFill>
          <a:blip r:embed="rId1">
            <a:alphaModFix amt="54000"/>
          </a:blip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3" name="图片 2" descr="精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88484" y="448880"/>
            <a:ext cx="1603447" cy="1916693"/>
          </a:xfrm>
          <a:prstGeom prst="rect">
            <a:avLst/>
          </a:prstGeom>
        </p:spPr>
      </p:pic>
      <p:pic>
        <p:nvPicPr>
          <p:cNvPr id="4" name="图片 3" descr="服务机构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72471" y="547415"/>
            <a:ext cx="1774376" cy="16619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88484" y="2715174"/>
            <a:ext cx="5716183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/>
              <a:t>服务更加精准。为公共就业人才服务机构及时了解毕业生就业市场供求情况，科学研判本地高校毕业生就业形势，做好有针对性的就业指导和服务提供依据</a:t>
            </a:r>
            <a:r>
              <a:rPr lang="en-US" altLang="zh-CN" sz="1600" dirty="0" smtClean="0"/>
              <a:t>。</a:t>
            </a:r>
            <a:endParaRPr lang="zh-CN" altLang="zh-CN" sz="1600" dirty="0"/>
          </a:p>
        </p:txBody>
      </p:sp>
      <p:pic>
        <p:nvPicPr>
          <p:cNvPr id="7" name="图片 6" descr="文字 研判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458633" y="1382380"/>
            <a:ext cx="2732617" cy="1014504"/>
          </a:xfrm>
          <a:prstGeom prst="rect">
            <a:avLst/>
          </a:prstGeom>
        </p:spPr>
      </p:pic>
    </p:spTree>
  </p:cSld>
  <p:clrMapOvr>
    <a:masterClrMapping/>
  </p:clrMapOvr>
  <p:transition advTm="14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试点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3" name="图片 2" descr="第四届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41969" y="674026"/>
            <a:ext cx="6188520" cy="4366948"/>
          </a:xfrm>
          <a:prstGeom prst="rect">
            <a:avLst/>
          </a:prstGeom>
        </p:spPr>
      </p:pic>
      <p:pic>
        <p:nvPicPr>
          <p:cNvPr id="4" name="图片 3" descr="文件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8123" y="1046770"/>
            <a:ext cx="7627754" cy="3750312"/>
          </a:xfrm>
          <a:prstGeom prst="rect">
            <a:avLst/>
          </a:prstGeom>
        </p:spPr>
      </p:pic>
      <p:pic>
        <p:nvPicPr>
          <p:cNvPr id="5" name="图片 4" descr="中国地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3" y="0"/>
            <a:ext cx="7069713" cy="5715000"/>
          </a:xfrm>
          <a:prstGeom prst="rect">
            <a:avLst/>
          </a:prstGeom>
        </p:spPr>
      </p:pic>
    </p:spTree>
  </p:cSld>
  <p:clrMapOvr>
    <a:masterClrMapping/>
  </p:clrMapOvr>
  <p:transition advTm="11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9.jpg"/>
          <p:cNvPicPr>
            <a:picLocks noChangeAspect="1"/>
          </p:cNvPicPr>
          <p:nvPr/>
        </p:nvPicPr>
        <p:blipFill>
          <a:blip r:embed="rId1">
            <a:alphaModFix amt="60000"/>
          </a:blip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7325" y="889357"/>
            <a:ext cx="7061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Q</a:t>
            </a:r>
            <a:r>
              <a:rPr kumimoji="1" lang="zh-CN" altLang="en-US" sz="1400" dirty="0" smtClean="0"/>
              <a:t>：如何登录高校毕业生精准就业服务平台呢？</a:t>
            </a:r>
            <a:endParaRPr kumimoji="1"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1047325" y="1350333"/>
            <a:ext cx="706121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A</a:t>
            </a:r>
            <a:r>
              <a:rPr kumimoji="1" lang="zh-CN" altLang="en-US" sz="1400" dirty="0" smtClean="0"/>
              <a:t>：通过中国国家人才网（</a:t>
            </a:r>
            <a:r>
              <a:rPr kumimoji="1" lang="en-US" altLang="zh-CN" sz="1400" dirty="0" err="1" smtClean="0"/>
              <a:t>www.newjobs.com.cn</a:t>
            </a:r>
            <a:r>
              <a:rPr kumimoji="1" lang="zh-CN" altLang="en-US" sz="1400" dirty="0" smtClean="0"/>
              <a:t>）登录高校毕业生精准就业服务平台，用人单位可直接注册使用，毕业生可通过扫码进行测评，测评后获得平台账号和密码。</a:t>
            </a:r>
            <a:endParaRPr kumimoji="1" lang="zh-CN" altLang="en-US" sz="1400" dirty="0"/>
          </a:p>
        </p:txBody>
      </p:sp>
      <p:sp>
        <p:nvSpPr>
          <p:cNvPr id="5" name="文本框 4"/>
          <p:cNvSpPr txBox="1"/>
          <p:nvPr/>
        </p:nvSpPr>
        <p:spPr>
          <a:xfrm>
            <a:off x="1047325" y="2203151"/>
            <a:ext cx="7061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Q</a:t>
            </a:r>
            <a:r>
              <a:rPr kumimoji="1" lang="zh-CN" altLang="en-US" sz="1400" dirty="0" smtClean="0"/>
              <a:t>：非试点地区的毕业生可以使用这个平台吗？</a:t>
            </a:r>
            <a:endParaRPr kumimoji="1" lang="zh-CN" altLang="en-US" sz="1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47325" y="2662978"/>
            <a:ext cx="706121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A</a:t>
            </a:r>
            <a:r>
              <a:rPr kumimoji="1" lang="zh-CN" altLang="en-US" sz="1400" dirty="0" smtClean="0"/>
              <a:t>：当然可以，非试点地区高校毕业生也可以扫码进行职业能力测评，获得一份专业可信的测评报告，平台也会根据库内数据，将简历推送给合适的用人单位，由用人单位根据实际来发送面试邀约。我们也非常欢迎大三学生登录平台进行测评，及早找准自身职业坐标，为来年毕业季做好相应准备。</a:t>
            </a:r>
            <a:endParaRPr kumimoji="1"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1047325" y="3878237"/>
            <a:ext cx="7061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Q</a:t>
            </a:r>
            <a:r>
              <a:rPr kumimoji="1" lang="zh-CN" altLang="en-US" sz="1400" dirty="0" smtClean="0"/>
              <a:t>：毕业生只可以被推送岗位吗？</a:t>
            </a:r>
            <a:endParaRPr kumimoji="1"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1047325" y="4338064"/>
            <a:ext cx="706121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 smtClean="0"/>
              <a:t>A</a:t>
            </a:r>
            <a:r>
              <a:rPr kumimoji="1" lang="zh-CN" altLang="en-US" sz="1400" dirty="0" smtClean="0"/>
              <a:t>：当然不是，毕业生也可自行检索感兴趣的单位或岗位，并进行自荐，增加求职机遇与择业的主动性。</a:t>
            </a:r>
            <a:endParaRPr kumimoji="1" lang="zh-CN" altLang="en-US" sz="1400" dirty="0"/>
          </a:p>
        </p:txBody>
      </p:sp>
    </p:spTree>
  </p:cSld>
  <p:clrMapOvr>
    <a:masterClrMapping/>
  </p:clrMapOvr>
  <p:transition advTm="1984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底 1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3" name="图片 2" descr="毕业生二维码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05994" y="3317328"/>
            <a:ext cx="1377619" cy="1379483"/>
          </a:xfrm>
          <a:prstGeom prst="rect">
            <a:avLst/>
          </a:prstGeom>
        </p:spPr>
      </p:pic>
      <p:pic>
        <p:nvPicPr>
          <p:cNvPr id="4" name="图片 3" descr="公众号二维码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70862" y="3318915"/>
            <a:ext cx="1377619" cy="13794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31843" y="2072134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用人单位直接登录中国国家人才</a:t>
            </a:r>
            <a:r>
              <a:rPr lang="en-US" altLang="zh-CN" dirty="0" smtClean="0"/>
              <a:t>网</a:t>
            </a:r>
            <a:endParaRPr lang="en-US" altLang="zh-CN" dirty="0" smtClean="0"/>
          </a:p>
          <a:p>
            <a:pPr algn="ctr"/>
            <a:r>
              <a:rPr lang="en-US" altLang="zh-CN" dirty="0" err="1" smtClean="0"/>
              <a:t>www.newjobs.com.cn</a:t>
            </a:r>
            <a:endParaRPr lang="zh-CN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2905994" y="3040329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 smtClean="0"/>
              <a:t>毕业生 扫码登陆</a:t>
            </a:r>
            <a:endParaRPr kumimoji="1" lang="zh-CN" alt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4601558" y="3040329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200" dirty="0" smtClean="0"/>
              <a:t>更多招聘活动信息请关注</a:t>
            </a:r>
            <a:endParaRPr kumimoji="1"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668750" y="4715418"/>
            <a:ext cx="18133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 smtClean="0"/>
              <a:t>毕业生职业能力测评二维码</a:t>
            </a:r>
            <a:endParaRPr kumimoji="1"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4704150" y="4715418"/>
            <a:ext cx="1672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 smtClean="0"/>
              <a:t>城市联合招聘微信公众号</a:t>
            </a:r>
            <a:endParaRPr kumimoji="1" lang="zh-CN" altLang="en-US" sz="1050" dirty="0"/>
          </a:p>
        </p:txBody>
      </p:sp>
      <p:pic>
        <p:nvPicPr>
          <p:cNvPr id="12" name="图片 11" descr="H5页面 11 职场真爱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49942" y="621598"/>
            <a:ext cx="5044116" cy="1005682"/>
          </a:xfrm>
          <a:prstGeom prst="rect">
            <a:avLst/>
          </a:prstGeom>
        </p:spPr>
      </p:pic>
    </p:spTree>
  </p:cSld>
  <p:clrMapOvr>
    <a:masterClrMapping/>
  </p:clrMapOvr>
  <p:transition advTm="13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99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49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49"/>
                            </p:stCondLst>
                            <p:childTnLst>
                              <p:par>
                                <p:cTn id="3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349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350"/>
                            </p:stCondLst>
                            <p:childTnLst>
                              <p:par>
                                <p:cTn id="4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350"/>
                            </p:stCondLst>
                            <p:childTnLst>
                              <p:par>
                                <p:cTn id="5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1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23662" y="3331186"/>
            <a:ext cx="211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is-IS" dirty="0" smtClean="0"/>
              <a:t>贾巍 </a:t>
            </a:r>
            <a:r>
              <a:rPr kumimoji="1" lang="is-IS" altLang="zh-CN" dirty="0" smtClean="0"/>
              <a:t>010-64227320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623662" y="3856703"/>
            <a:ext cx="211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is-IS" dirty="0" smtClean="0"/>
              <a:t>杨虹 </a:t>
            </a:r>
            <a:r>
              <a:rPr kumimoji="1" lang="is-IS" altLang="zh-CN" dirty="0" smtClean="0"/>
              <a:t>010-64225712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623662" y="4371272"/>
            <a:ext cx="211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is-IS" dirty="0" smtClean="0"/>
              <a:t>李锦 </a:t>
            </a:r>
            <a:r>
              <a:rPr kumimoji="1" lang="is-IS" altLang="zh-CN" dirty="0" smtClean="0"/>
              <a:t>010-64229135</a:t>
            </a:r>
            <a:endParaRPr kumimoji="1" lang="zh-CN" altLang="en-US" dirty="0"/>
          </a:p>
        </p:txBody>
      </p:sp>
      <p:pic>
        <p:nvPicPr>
          <p:cNvPr id="6" name="图片 5" descr="H5页面 9 改字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15011" y="652883"/>
            <a:ext cx="3722190" cy="2299347"/>
          </a:xfrm>
          <a:prstGeom prst="rect">
            <a:avLst/>
          </a:prstGeom>
        </p:spPr>
      </p:pic>
    </p:spTree>
  </p:cSld>
  <p:clrMapOvr>
    <a:masterClrMapping/>
  </p:clrMapOvr>
  <p:transition advTm="13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99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底 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39126" cy="5715000"/>
          </a:xfrm>
          <a:prstGeom prst="rect">
            <a:avLst/>
          </a:prstGeom>
        </p:spPr>
      </p:pic>
      <p:pic>
        <p:nvPicPr>
          <p:cNvPr id="4" name="图片 3" descr="HR 经理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84667" y="465667"/>
            <a:ext cx="2741592" cy="5249333"/>
          </a:xfrm>
          <a:prstGeom prst="rect">
            <a:avLst/>
          </a:prstGeom>
        </p:spPr>
      </p:pic>
      <p:pic>
        <p:nvPicPr>
          <p:cNvPr id="5" name="图片 4" descr="学生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54923" y="582082"/>
            <a:ext cx="3485410" cy="5132917"/>
          </a:xfrm>
          <a:prstGeom prst="rect">
            <a:avLst/>
          </a:prstGeom>
        </p:spPr>
      </p:pic>
      <p:pic>
        <p:nvPicPr>
          <p:cNvPr id="6" name="图片 5" descr="对话云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028125" y="0"/>
            <a:ext cx="3205776" cy="1989668"/>
          </a:xfrm>
          <a:prstGeom prst="rect">
            <a:avLst/>
          </a:prstGeom>
        </p:spPr>
      </p:pic>
      <p:pic>
        <p:nvPicPr>
          <p:cNvPr id="7" name="图片 6" descr="对话云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2203666" y="1989668"/>
            <a:ext cx="3205776" cy="19896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07441" y="455085"/>
            <a:ext cx="2181226" cy="104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200" dirty="0"/>
              <a:t>“毕业了，面对成千上万的岗位信息，该怎么选择……，好不容易找到几个感兴趣的，投出的简历又石沉大海……”</a:t>
            </a:r>
            <a:r>
              <a:rPr lang="zh-CN" altLang="zh-CN" sz="1200" dirty="0" smtClean="0">
                <a:effectLst/>
              </a:rPr>
              <a:t> </a:t>
            </a:r>
            <a:endParaRPr kumimoji="1" lang="zh-CN" alt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2720423" y="2518835"/>
            <a:ext cx="2370666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200" dirty="0"/>
              <a:t>“又到招聘季，时间、精力、金钱……投入这么大，还没招到合适的人……”</a:t>
            </a:r>
            <a:r>
              <a:rPr lang="zh-CN" altLang="zh-CN" sz="1200" dirty="0" smtClean="0">
                <a:effectLst/>
              </a:rPr>
              <a:t> </a:t>
            </a:r>
            <a:endParaRPr kumimoji="1" lang="zh-CN" altLang="en-US" sz="1200" dirty="0"/>
          </a:p>
        </p:txBody>
      </p:sp>
    </p:spTree>
  </p:cSld>
  <p:clrMapOvr>
    <a:masterClrMapping/>
  </p:clrMapOvr>
  <p:transition advTm="6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4" name="图片 3" descr="寻找彼此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95846" y="767357"/>
            <a:ext cx="5211404" cy="3037288"/>
          </a:xfrm>
          <a:prstGeom prst="rect">
            <a:avLst/>
          </a:prstGeom>
        </p:spPr>
      </p:pic>
    </p:spTree>
  </p:cSld>
  <p:clrMapOvr>
    <a:masterClrMapping/>
  </p:clrMapOvr>
  <p:transition advTm="4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3.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4" name="图片 3" descr="服务平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95334" y="1007349"/>
            <a:ext cx="3036854" cy="1339912"/>
          </a:xfrm>
          <a:prstGeom prst="rect">
            <a:avLst/>
          </a:prstGeom>
        </p:spPr>
      </p:pic>
      <p:pic>
        <p:nvPicPr>
          <p:cNvPr id="6" name="图片 5" descr="茫茫人海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82083" y="891457"/>
            <a:ext cx="4148667" cy="1608227"/>
          </a:xfrm>
          <a:prstGeom prst="rect">
            <a:avLst/>
          </a:prstGeom>
        </p:spPr>
      </p:pic>
    </p:spTree>
  </p:cSld>
  <p:clrMapOvr>
    <a:masterClrMapping/>
  </p:clrMapOvr>
  <p:transition advTm="3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38" y="0"/>
            <a:ext cx="9139126" cy="5715000"/>
          </a:xfrm>
          <a:prstGeom prst="rect">
            <a:avLst/>
          </a:prstGeom>
        </p:spPr>
      </p:pic>
      <p:pic>
        <p:nvPicPr>
          <p:cNvPr id="3" name="图片 2" descr="H5页面 2-闪亮登场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04000" y="3010775"/>
            <a:ext cx="4729650" cy="1182414"/>
          </a:xfrm>
          <a:prstGeom prst="rect">
            <a:avLst/>
          </a:prstGeom>
        </p:spPr>
      </p:pic>
      <p:pic>
        <p:nvPicPr>
          <p:cNvPr id="5" name="图片 4" descr="服务平台-0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79735" y="1061982"/>
            <a:ext cx="3127154" cy="1401380"/>
          </a:xfrm>
          <a:prstGeom prst="rect">
            <a:avLst/>
          </a:prstGeom>
        </p:spPr>
      </p:pic>
      <p:pic>
        <p:nvPicPr>
          <p:cNvPr id="7" name="图片 6" descr="高校毕业生精准就业平台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71762" y="525515"/>
            <a:ext cx="7645562" cy="4795346"/>
          </a:xfrm>
          <a:prstGeom prst="rect">
            <a:avLst/>
          </a:prstGeom>
        </p:spPr>
      </p:pic>
    </p:spTree>
  </p:cSld>
  <p:clrMapOvr>
    <a:masterClrMapping/>
  </p:clrMapOvr>
  <p:transition advTm="2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4.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5" name="图片 4" descr="能力测评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2453" y="3777155"/>
            <a:ext cx="1258971" cy="1263524"/>
          </a:xfrm>
          <a:prstGeom prst="rect">
            <a:avLst/>
          </a:prstGeom>
        </p:spPr>
      </p:pic>
      <p:pic>
        <p:nvPicPr>
          <p:cNvPr id="6" name="图片 5" descr="岗位建模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16954" y="3777155"/>
            <a:ext cx="1258971" cy="1263524"/>
          </a:xfrm>
          <a:prstGeom prst="rect">
            <a:avLst/>
          </a:prstGeom>
        </p:spPr>
      </p:pic>
      <p:pic>
        <p:nvPicPr>
          <p:cNvPr id="7" name="图片 6" descr="人岗匹配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31455" y="3777155"/>
            <a:ext cx="1258971" cy="1263524"/>
          </a:xfrm>
          <a:prstGeom prst="rect">
            <a:avLst/>
          </a:prstGeom>
        </p:spPr>
      </p:pic>
      <p:pic>
        <p:nvPicPr>
          <p:cNvPr id="8" name="图片 7" descr="双向推荐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45956" y="3777155"/>
            <a:ext cx="1258971" cy="1263524"/>
          </a:xfrm>
          <a:prstGeom prst="rect">
            <a:avLst/>
          </a:prstGeom>
        </p:spPr>
      </p:pic>
      <p:pic>
        <p:nvPicPr>
          <p:cNvPr id="9" name="图片 8" descr="高效便捷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160455" y="3777155"/>
            <a:ext cx="1258971" cy="1263524"/>
          </a:xfrm>
          <a:prstGeom prst="rect">
            <a:avLst/>
          </a:prstGeom>
        </p:spPr>
      </p:pic>
      <p:pic>
        <p:nvPicPr>
          <p:cNvPr id="10" name="图片 9" descr="互联网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20249" y="193783"/>
            <a:ext cx="5900767" cy="3527050"/>
          </a:xfrm>
          <a:prstGeom prst="rect">
            <a:avLst/>
          </a:prstGeom>
        </p:spPr>
      </p:pic>
      <p:pic>
        <p:nvPicPr>
          <p:cNvPr id="3" name="图片 2" descr="互联网文字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680079" y="778050"/>
            <a:ext cx="1696254" cy="2123478"/>
          </a:xfrm>
          <a:prstGeom prst="rect">
            <a:avLst/>
          </a:prstGeom>
        </p:spPr>
      </p:pic>
    </p:spTree>
  </p:cSld>
  <p:clrMapOvr>
    <a:masterClrMapping/>
  </p:clrMapOvr>
  <p:transition advTm="7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4.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06357" y="3779709"/>
            <a:ext cx="5305643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</a:rPr>
              <a:t>促进高校毕业生精准选岗和用人单位精准识人，建立线上智能匹配对接、线下精准高效就业的招聘机制，提高供求匹配效率。平台操作简单、使用便捷，纯公益，高效率</a:t>
            </a:r>
            <a:r>
              <a:rPr lang="en-US" altLang="zh-CN" sz="1600" dirty="0" smtClean="0">
                <a:solidFill>
                  <a:schemeClr val="bg1"/>
                </a:solidFill>
              </a:rPr>
              <a:t>。</a:t>
            </a:r>
            <a:endParaRPr lang="zh-CN" altLang="zh-CN" sz="1600" dirty="0">
              <a:solidFill>
                <a:schemeClr val="bg1"/>
              </a:solidFill>
            </a:endParaRPr>
          </a:p>
        </p:txBody>
      </p:sp>
      <p:pic>
        <p:nvPicPr>
          <p:cNvPr id="5" name="图片 4" descr="精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95268" y="811242"/>
            <a:ext cx="1603447" cy="1916693"/>
          </a:xfrm>
          <a:prstGeom prst="rect">
            <a:avLst/>
          </a:prstGeom>
        </p:spPr>
      </p:pic>
      <p:pic>
        <p:nvPicPr>
          <p:cNvPr id="6" name="图片 5" descr="H5页面 4 改字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3848" y="641788"/>
            <a:ext cx="2211420" cy="1339468"/>
          </a:xfrm>
          <a:prstGeom prst="rect">
            <a:avLst/>
          </a:prstGeom>
        </p:spPr>
      </p:pic>
      <p:pic>
        <p:nvPicPr>
          <p:cNvPr id="3" name="图片 2" descr="五精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357" y="3049420"/>
            <a:ext cx="5226572" cy="460780"/>
          </a:xfrm>
          <a:prstGeom prst="rect">
            <a:avLst/>
          </a:prstGeom>
        </p:spPr>
      </p:pic>
    </p:spTree>
  </p:cSld>
  <p:clrMapOvr>
    <a:masterClrMapping/>
  </p:clrMapOvr>
  <p:transition advTm="6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底 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08237" y="2716473"/>
            <a:ext cx="6038764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求职不再迷茫。毕业生再也不用广投简历、大海捞针啦！登录平台或扫码测评，即可获得专业可信的职业测评报告，明确自身优势，定位求职方向</a:t>
            </a:r>
            <a:r>
              <a:rPr lang="en-US" altLang="zh-CN" sz="1600" dirty="0" smtClean="0"/>
              <a:t>！</a:t>
            </a:r>
            <a:endParaRPr lang="zh-CN" altLang="zh-CN" sz="1600" dirty="0"/>
          </a:p>
        </p:txBody>
      </p:sp>
      <p:pic>
        <p:nvPicPr>
          <p:cNvPr id="5" name="图片 4" descr="毕业生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8927" y="684991"/>
            <a:ext cx="1245624" cy="1488966"/>
          </a:xfrm>
          <a:prstGeom prst="rect">
            <a:avLst/>
          </a:prstGeom>
        </p:spPr>
      </p:pic>
      <p:pic>
        <p:nvPicPr>
          <p:cNvPr id="6" name="图片 5" descr="精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15484" y="487923"/>
            <a:ext cx="1603447" cy="1916693"/>
          </a:xfrm>
          <a:prstGeom prst="rect">
            <a:avLst/>
          </a:prstGeom>
        </p:spPr>
      </p:pic>
      <p:pic>
        <p:nvPicPr>
          <p:cNvPr id="3" name="图片 2" descr="文字 定位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18932" y="1603728"/>
            <a:ext cx="2048986" cy="703444"/>
          </a:xfrm>
          <a:prstGeom prst="rect">
            <a:avLst/>
          </a:prstGeom>
        </p:spPr>
      </p:pic>
    </p:spTree>
  </p:cSld>
  <p:clrMapOvr>
    <a:masterClrMapping/>
  </p:clrMapOvr>
  <p:transition advTm="8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底 6.jpg"/>
          <p:cNvPicPr>
            <a:picLocks noChangeAspect="1"/>
          </p:cNvPicPr>
          <p:nvPr/>
        </p:nvPicPr>
        <p:blipFill>
          <a:blip r:embed="rId1">
            <a:alphaModFix amt="62000"/>
          </a:blip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  <p:pic>
        <p:nvPicPr>
          <p:cNvPr id="4" name="图片 3" descr="精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26067" y="447492"/>
            <a:ext cx="1603447" cy="1916693"/>
          </a:xfrm>
          <a:prstGeom prst="rect">
            <a:avLst/>
          </a:prstGeom>
        </p:spPr>
      </p:pic>
      <p:pic>
        <p:nvPicPr>
          <p:cNvPr id="5" name="图片 4" descr="用人单位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4693" y="447492"/>
            <a:ext cx="1487791" cy="17188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26067" y="2512351"/>
            <a:ext cx="6044266" cy="232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/>
              <a:t>招人不再费神。用人单位HR再也不用翻“越”简历“山”啦！用人单位只需登录平台，填报需求要素，系统即可通过专业数据分析，对岗位用人要求进行标准化建模。大数据智能匹配系统在毕业生期望工作地、所学专业等硬性条件与岗位要求完全相符，且行为能力、性格特质、职业兴趣与岗位能力要求达到70%以上的匹配度时，自动将一定数量的简历推送给用人单位，由用人单位向毕业生发出面试邀约，实现适合的人来做合适的事儿！</a:t>
            </a:r>
            <a:endParaRPr lang="zh-CN" altLang="zh-CN" sz="1600" dirty="0"/>
          </a:p>
        </p:txBody>
      </p:sp>
      <p:pic>
        <p:nvPicPr>
          <p:cNvPr id="3" name="图片 2" descr="文字 识人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27966" y="1553871"/>
            <a:ext cx="2071577" cy="711200"/>
          </a:xfrm>
          <a:prstGeom prst="rect">
            <a:avLst/>
          </a:prstGeom>
        </p:spPr>
      </p:pic>
    </p:spTree>
  </p:cSld>
  <p:clrMapOvr>
    <a:masterClrMapping/>
  </p:clrMapOvr>
  <p:transition advTm="13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</Words>
  <Application>WPS 演示</Application>
  <PresentationFormat>全屏显示(16:10)</PresentationFormat>
  <Paragraphs>43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宋体</vt:lpstr>
      <vt:lpstr>Wingdings</vt:lpstr>
      <vt:lpstr>Arial</vt:lpstr>
      <vt:lpstr>微软雅黑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天马华信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胜利 陈</dc:creator>
  <cp:lastModifiedBy>64229135</cp:lastModifiedBy>
  <cp:revision>38</cp:revision>
  <dcterms:created xsi:type="dcterms:W3CDTF">2017-04-06T05:08:00Z</dcterms:created>
  <dcterms:modified xsi:type="dcterms:W3CDTF">2017-04-10T02:27:29Z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